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9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8" autoAdjust="0"/>
    <p:restoredTop sz="94660"/>
  </p:normalViewPr>
  <p:slideViewPr>
    <p:cSldViewPr>
      <p:cViewPr varScale="1">
        <p:scale>
          <a:sx n="74" d="100"/>
          <a:sy n="74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FFEE0-8CA7-4C49-A56A-47F8204A5F4C}" type="datetimeFigureOut">
              <a:rPr lang="nl-NL" smtClean="0"/>
              <a:pPr/>
              <a:t>16-9-2009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4F309-054F-453C-9576-6CC8A8F871B2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8E931E-76A0-4D5B-9036-A22FC1D060F8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1D8B-B11C-4CBA-8874-42964FF0188B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35C7-F46F-4384-962D-B65629E230CD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464-6B6C-450D-9780-F02F2688E41E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7776DB3-B6F6-407C-901C-5312D2706CA0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AAE6-47FA-43A7-8C3D-43860A4E0E95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8371-28E8-49BD-A262-EA87E3435E9F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0274-35CF-4248-980B-A0C39293FF59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6215-8097-4097-9FFF-CE2C75B74194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6D0D-697D-499C-8BF5-89D2221C2EF2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4DC0-8CA9-46BE-8A46-A5B8E95EED5E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A32030-D024-450B-97EB-2BEFA4FFBAA4}" type="datetime1">
              <a:rPr lang="nl-NL" smtClean="0"/>
              <a:pPr/>
              <a:t>16-9-2009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E4990D-ECF5-47B6-BA5E-05A33D11F955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SUSY </a:t>
            </a:r>
            <a:r>
              <a:rPr lang="en-US" sz="2800" dirty="0" smtClean="0"/>
              <a:t>analysis with</a:t>
            </a:r>
            <a:r>
              <a:rPr lang="en-US" sz="2800" dirty="0" smtClean="0"/>
              <a:t> </a:t>
            </a:r>
            <a:r>
              <a:rPr lang="en-US" sz="2800" dirty="0" smtClean="0"/>
              <a:t>same-sign leptons in ATLAS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Nicole </a:t>
            </a:r>
            <a:r>
              <a:rPr lang="en-US" dirty="0" err="1" smtClean="0"/>
              <a:t>Ruckstuhl</a:t>
            </a:r>
            <a:r>
              <a:rPr lang="en-US" dirty="0" smtClean="0"/>
              <a:t>, BND-school 2009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(Minimal) </a:t>
            </a:r>
            <a:r>
              <a:rPr lang="en-US" dirty="0" err="1" smtClean="0"/>
              <a:t>SuperSymmetry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3409950" cy="257175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28596" y="1285860"/>
            <a:ext cx="7072362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Supersymmetry</a:t>
            </a:r>
            <a:r>
              <a:rPr lang="en-US" sz="2400" dirty="0" smtClean="0"/>
              <a:t> predicts a partner for each SM particle.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1928802"/>
            <a:ext cx="3714776" cy="34163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Interactions involving SUSY particles are the same as SM interactions! </a:t>
            </a:r>
          </a:p>
          <a:p>
            <a:endParaRPr lang="en-US" sz="2400" dirty="0" smtClean="0"/>
          </a:p>
          <a:p>
            <a:r>
              <a:rPr lang="en-US" sz="2400" dirty="0" smtClean="0"/>
              <a:t>SUSY partners have the same charges (EM/color).</a:t>
            </a:r>
          </a:p>
          <a:p>
            <a:endParaRPr lang="en-US" sz="2400" dirty="0" smtClean="0"/>
          </a:p>
          <a:p>
            <a:r>
              <a:rPr lang="en-US" sz="2400" dirty="0" smtClean="0"/>
              <a:t>The couplings have the same strength.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57214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Neutral and charged </a:t>
            </a:r>
            <a:r>
              <a:rPr lang="en-US" dirty="0" err="1" smtClean="0"/>
              <a:t>bosiono’s</a:t>
            </a:r>
            <a:r>
              <a:rPr lang="en-US" dirty="0" smtClean="0"/>
              <a:t> mix into </a:t>
            </a:r>
            <a:r>
              <a:rPr lang="en-US" dirty="0" err="1" smtClean="0"/>
              <a:t>neutralino’s</a:t>
            </a:r>
            <a:r>
              <a:rPr lang="en-US" dirty="0" smtClean="0"/>
              <a:t> and </a:t>
            </a:r>
            <a:r>
              <a:rPr lang="en-US" dirty="0" err="1" smtClean="0"/>
              <a:t>chargino’s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SUSY Breaking and R-Parity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3</a:t>
            </a:fld>
            <a:endParaRPr lang="nl-NL"/>
          </a:p>
        </p:txBody>
      </p:sp>
      <p:grpSp>
        <p:nvGrpSpPr>
          <p:cNvPr id="15" name="Group 14"/>
          <p:cNvGrpSpPr/>
          <p:nvPr/>
        </p:nvGrpSpPr>
        <p:grpSpPr>
          <a:xfrm>
            <a:off x="214282" y="1428736"/>
            <a:ext cx="8786874" cy="1688253"/>
            <a:chOff x="214282" y="1643050"/>
            <a:chExt cx="8786874" cy="1688253"/>
          </a:xfrm>
        </p:grpSpPr>
        <p:sp>
          <p:nvSpPr>
            <p:cNvPr id="6" name="TextBox 5"/>
            <p:cNvSpPr txBox="1"/>
            <p:nvPr/>
          </p:nvSpPr>
          <p:spPr>
            <a:xfrm>
              <a:off x="214282" y="1643050"/>
              <a:ext cx="87868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New interactions.</a:t>
              </a:r>
            </a:p>
            <a:p>
              <a:r>
                <a:rPr lang="en-US" sz="2400" dirty="0" smtClean="0"/>
                <a:t>Direct mass terms : </a:t>
              </a:r>
              <a:r>
                <a:rPr lang="en-US" sz="2400" dirty="0" smtClean="0">
                  <a:solidFill>
                    <a:srgbClr val="0070C0"/>
                  </a:solidFill>
                </a:rPr>
                <a:t>SUSY particles are heavier than SM partner.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282" y="2500306"/>
              <a:ext cx="8715436" cy="83099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couplings for SM-like interactions involving SUSY particle are unchanged. 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14282" y="4000504"/>
            <a:ext cx="8786842" cy="1759691"/>
            <a:chOff x="214282" y="4000504"/>
            <a:chExt cx="8786842" cy="1759691"/>
          </a:xfrm>
        </p:grpSpPr>
        <p:sp>
          <p:nvSpPr>
            <p:cNvPr id="12" name="TextBox 11"/>
            <p:cNvSpPr txBox="1"/>
            <p:nvPr/>
          </p:nvSpPr>
          <p:spPr>
            <a:xfrm>
              <a:off x="214282" y="4000504"/>
              <a:ext cx="87868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SUSY particles are always produced in pairs.</a:t>
              </a:r>
            </a:p>
            <a:p>
              <a:r>
                <a:rPr lang="en-US" sz="2400" dirty="0" smtClean="0"/>
                <a:t>SUSY particles always decay to another SUSY particle + SM particles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282" y="4929198"/>
              <a:ext cx="8715436" cy="83099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lightest SUSY particle (LSP) is stable.</a:t>
              </a:r>
            </a:p>
            <a:p>
              <a:r>
                <a:rPr lang="en-US" sz="2400" dirty="0" smtClean="0"/>
                <a:t>SUSY events will always consist of 2 decay chains.</a:t>
              </a:r>
              <a:endParaRPr lang="en-US" sz="2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SUSY signals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SUSY signals at the LHC depend on phase space point.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Some features are common to “most” points.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28599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</a:t>
            </a:r>
            <a:r>
              <a:rPr lang="el-GR" sz="2400" dirty="0" smtClean="0">
                <a:latin typeface="Times New Roman"/>
                <a:cs typeface="Times New Roman"/>
              </a:rPr>
              <a:t>χ</a:t>
            </a:r>
            <a:r>
              <a:rPr lang="nl-NL" sz="2400" baseline="30000" dirty="0" smtClean="0">
                <a:latin typeface="Calibri"/>
              </a:rPr>
              <a:t>0</a:t>
            </a:r>
            <a:r>
              <a:rPr lang="nl-NL" sz="2400" baseline="-25000" dirty="0" smtClean="0">
                <a:latin typeface="Calibri"/>
              </a:rPr>
              <a:t>1</a:t>
            </a:r>
            <a:r>
              <a:rPr lang="nl-NL" sz="2400" dirty="0" smtClean="0"/>
              <a:t>is the LSP, 2 massive particle remain undetected: 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0070C0"/>
                </a:solidFill>
              </a:rPr>
              <a:t>High Missing E</a:t>
            </a:r>
            <a:r>
              <a:rPr lang="nl-NL" sz="2400" baseline="-25000" dirty="0" smtClean="0">
                <a:solidFill>
                  <a:srgbClr val="0070C0"/>
                </a:solidFill>
              </a:rPr>
              <a:t>T</a:t>
            </a:r>
            <a:r>
              <a:rPr lang="nl-NL" sz="2400" dirty="0" smtClean="0">
                <a:solidFill>
                  <a:srgbClr val="0070C0"/>
                </a:solidFill>
              </a:rPr>
              <a:t>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357562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Sqarks and gluino’s are often the initial particles.</a:t>
            </a:r>
          </a:p>
          <a:p>
            <a:r>
              <a:rPr lang="nl-NL" sz="2400" dirty="0" smtClean="0"/>
              <a:t>They decay </a:t>
            </a:r>
            <a:r>
              <a:rPr lang="nl-NL" sz="2400" dirty="0" smtClean="0"/>
              <a:t>to </a:t>
            </a:r>
            <a:r>
              <a:rPr lang="nl-NL" sz="2400" dirty="0" smtClean="0"/>
              <a:t>the </a:t>
            </a:r>
            <a:r>
              <a:rPr lang="nl-NL" sz="2400" dirty="0" smtClean="0"/>
              <a:t>LSP through sfermions and bosino’s.  </a:t>
            </a:r>
            <a:endParaRPr lang="nl-NL" sz="2400" dirty="0" smtClean="0"/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0070C0"/>
                </a:solidFill>
              </a:rPr>
              <a:t>Long decay chains with many leptons and jets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92919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Decay chains more of less independent.  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0070C0"/>
                </a:solidFill>
              </a:rPr>
              <a:t>Two same-sign leptons possible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SUSY signals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extBox 5"/>
          <p:cNvSpPr txBox="1"/>
          <p:nvPr/>
        </p:nvSpPr>
        <p:spPr>
          <a:xfrm>
            <a:off x="357158" y="228599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0070C0"/>
                </a:solidFill>
              </a:rPr>
              <a:t>High Missing E</a:t>
            </a:r>
            <a:r>
              <a:rPr lang="nl-NL" sz="2400" baseline="-25000" dirty="0" smtClean="0">
                <a:solidFill>
                  <a:srgbClr val="0070C0"/>
                </a:solidFill>
              </a:rPr>
              <a:t>T</a:t>
            </a:r>
            <a:r>
              <a:rPr lang="nl-NL" sz="2400" dirty="0" smtClean="0">
                <a:solidFill>
                  <a:srgbClr val="0070C0"/>
                </a:solidFill>
              </a:rPr>
              <a:t>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35756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0070C0"/>
                </a:solidFill>
              </a:rPr>
              <a:t>At least 2 high energetic jets </a:t>
            </a:r>
            <a:endParaRPr lang="nl-NL" sz="2400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92919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0070C0"/>
                </a:solidFill>
              </a:rPr>
              <a:t>Exactly 2 same-sign high energy leptons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24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What SM background can have: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high missing E</a:t>
            </a:r>
            <a:r>
              <a:rPr lang="en-US" sz="2400" baseline="-25000" dirty="0" smtClean="0">
                <a:solidFill>
                  <a:srgbClr val="C00000"/>
                </a:solidFill>
              </a:rPr>
              <a:t>T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at least 2 high energy jets,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exactly 2 same sign leptons (no </a:t>
            </a:r>
            <a:r>
              <a:rPr lang="en-US" sz="2400" dirty="0" err="1" smtClean="0">
                <a:solidFill>
                  <a:srgbClr val="C00000"/>
                </a:solidFill>
              </a:rPr>
              <a:t>tau’s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00034" y="3214686"/>
            <a:ext cx="3500462" cy="3143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472" y="1285860"/>
          <a:ext cx="7786741" cy="3786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348"/>
                <a:gridCol w="1557348"/>
                <a:gridCol w="1557348"/>
                <a:gridCol w="1168011"/>
                <a:gridCol w="1946686"/>
              </a:tblGrid>
              <a:tr h="484191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SS-leptons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E</a:t>
                      </a:r>
                      <a:r>
                        <a:rPr lang="en-US" baseline="-25000" dirty="0" smtClean="0"/>
                        <a:t>T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X-section (pb)</a:t>
                      </a:r>
                      <a:endParaRPr lang="en-US" dirty="0"/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217.1</a:t>
                      </a:r>
                      <a:endParaRPr lang="en-US" dirty="0"/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W+jets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43.2</a:t>
                      </a:r>
                      <a:endParaRPr lang="en-US" dirty="0"/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W+bb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Z+jets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4.3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smtClean="0"/>
                        <a:t>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</a:t>
                      </a:r>
                      <a:endParaRPr lang="en-US" dirty="0"/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smtClean="0"/>
                        <a:t>WW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</a:tr>
              <a:tr h="412753">
                <a:tc>
                  <a:txBody>
                    <a:bodyPr/>
                    <a:lstStyle/>
                    <a:p>
                      <a:r>
                        <a:rPr lang="en-US" dirty="0" smtClean="0"/>
                        <a:t>ZZ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472" y="5357826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 QCD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Same-Sign Lepton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00166" y="1214422"/>
            <a:ext cx="5686436" cy="1924048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Possible event Selection:</a:t>
            </a:r>
          </a:p>
          <a:p>
            <a:pPr>
              <a:buNone/>
            </a:pPr>
            <a:r>
              <a:rPr lang="en-US" sz="2400" dirty="0" smtClean="0"/>
              <a:t>Missing E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&gt; 80 GeV</a:t>
            </a:r>
          </a:p>
          <a:p>
            <a:pPr>
              <a:buNone/>
            </a:pPr>
            <a:r>
              <a:rPr lang="en-US" sz="2400" dirty="0" smtClean="0"/>
              <a:t>At least two high energy jets (P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&gt; 80 GeV)</a:t>
            </a:r>
          </a:p>
          <a:p>
            <a:pPr>
              <a:buNone/>
            </a:pPr>
            <a:r>
              <a:rPr lang="en-US" sz="2400" dirty="0" smtClean="0"/>
              <a:t>Exactly two </a:t>
            </a:r>
            <a:r>
              <a:rPr lang="en-US" sz="2400" dirty="0" err="1" smtClean="0"/>
              <a:t>ss</a:t>
            </a:r>
            <a:r>
              <a:rPr lang="en-US" sz="2400" dirty="0" smtClean="0"/>
              <a:t>-leptons (P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&gt;20 GeV)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3429000"/>
          <a:ext cx="50006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40005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 after</a:t>
                      </a:r>
                      <a:r>
                        <a:rPr lang="en-US" baseline="0" dirty="0" smtClean="0"/>
                        <a:t> selection (200 pb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2.4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2.7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40.2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4.4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1.1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43570" y="3429000"/>
            <a:ext cx="29289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to determine the </a:t>
            </a:r>
            <a:r>
              <a:rPr lang="en-US" sz="2400" dirty="0" smtClean="0"/>
              <a:t>background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Efficiencies are “easy”</a:t>
            </a:r>
          </a:p>
          <a:p>
            <a:r>
              <a:rPr lang="en-US" sz="2400" dirty="0" smtClean="0"/>
              <a:t>Fake rates are more complicated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estimation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8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779032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86380" y="107154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T</a:t>
            </a:r>
            <a:r>
              <a:rPr lang="en-US" dirty="0" smtClean="0"/>
              <a:t>=Missing E</a:t>
            </a:r>
            <a:r>
              <a:rPr lang="en-US" baseline="-25000" dirty="0" smtClean="0"/>
              <a:t>T </a:t>
            </a:r>
            <a:r>
              <a:rPr lang="en-US" dirty="0" smtClean="0"/>
              <a:t>+ P</a:t>
            </a:r>
            <a:r>
              <a:rPr lang="en-US" baseline="-25000" dirty="0" smtClean="0"/>
              <a:t>T</a:t>
            </a:r>
            <a:r>
              <a:rPr lang="en-US" dirty="0" smtClean="0"/>
              <a:t> leptons + P</a:t>
            </a:r>
            <a:r>
              <a:rPr lang="en-US" baseline="-25000" dirty="0" smtClean="0"/>
              <a:t>T </a:t>
            </a:r>
            <a:r>
              <a:rPr lang="en-US" dirty="0" smtClean="0"/>
              <a:t>jets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572008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SR</a:t>
            </a:r>
            <a:r>
              <a:rPr lang="en-US" sz="2400" dirty="0" smtClean="0"/>
              <a:t> is the signal region.</a:t>
            </a:r>
          </a:p>
          <a:p>
            <a:r>
              <a:rPr lang="en-US" sz="2400" dirty="0" smtClean="0"/>
              <a:t>The background is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SR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can be estimated by: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A’</a:t>
            </a:r>
            <a:r>
              <a:rPr lang="en-US" sz="2400" baseline="-25000" dirty="0" smtClean="0">
                <a:solidFill>
                  <a:srgbClr val="FF0000"/>
                </a:solidFill>
              </a:rPr>
              <a:t>SR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baseline="-25000" dirty="0" smtClean="0">
                <a:solidFill>
                  <a:srgbClr val="FF0000"/>
                </a:solidFill>
              </a:rPr>
              <a:t>SB</a:t>
            </a:r>
            <a:r>
              <a:rPr lang="en-US" sz="2400" dirty="0" smtClean="0">
                <a:solidFill>
                  <a:srgbClr val="FF0000"/>
                </a:solidFill>
              </a:rPr>
              <a:t>/ B</a:t>
            </a:r>
            <a:r>
              <a:rPr lang="en-US" sz="2400" baseline="-25000" dirty="0" smtClean="0">
                <a:solidFill>
                  <a:srgbClr val="FF0000"/>
                </a:solidFill>
              </a:rPr>
              <a:t>SB</a:t>
            </a:r>
            <a:r>
              <a:rPr lang="en-US" sz="2400" dirty="0" smtClean="0">
                <a:solidFill>
                  <a:srgbClr val="FF0000"/>
                </a:solidFill>
              </a:rPr>
              <a:t>)B</a:t>
            </a:r>
            <a:r>
              <a:rPr lang="en-US" sz="2400" baseline="-25000" dirty="0" smtClean="0">
                <a:solidFill>
                  <a:srgbClr val="FF0000"/>
                </a:solidFill>
              </a:rPr>
              <a:t>SR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4990D-ECF5-47B6-BA5E-05A33D11F955}" type="slidenum">
              <a:rPr lang="nl-NL" smtClean="0"/>
              <a:pPr/>
              <a:t>9</a:t>
            </a:fld>
            <a:endParaRPr lang="nl-NL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428596" y="142873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Signal+BG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Esimated</a:t>
                      </a:r>
                      <a:r>
                        <a:rPr lang="en-US" dirty="0" smtClean="0"/>
                        <a:t> BG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SUSY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1.3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.1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3.7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4.0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41.5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>
                          <a:latin typeface="+mn-lt"/>
                          <a:cs typeface="+mn-cs"/>
                        </a:rPr>
                        <a:t>4</a:t>
                      </a:r>
                      <a:r>
                        <a:rPr lang="en-US" dirty="0" smtClean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6.2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>
                          <a:latin typeface="+mn-lt"/>
                          <a:cs typeface="+mn-cs"/>
                        </a:rPr>
                        <a:t>3</a:t>
                      </a:r>
                      <a:r>
                        <a:rPr lang="en-US" dirty="0" smtClean="0"/>
                        <a:t>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2.4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lang="en-US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.2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0034" y="3929066"/>
            <a:ext cx="78581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sure is this method.</a:t>
            </a:r>
          </a:p>
          <a:p>
            <a:r>
              <a:rPr lang="en-US" sz="2400" dirty="0" smtClean="0"/>
              <a:t>Some systematic studies already done, </a:t>
            </a:r>
            <a:r>
              <a:rPr lang="en-US" sz="2000" dirty="0" smtClean="0"/>
              <a:t>(jet energy scale, jet energy resolution, different generator.)</a:t>
            </a:r>
          </a:p>
          <a:p>
            <a:r>
              <a:rPr lang="en-US" sz="2400" dirty="0" smtClean="0"/>
              <a:t>More needs doing: Effect of fake rate.</a:t>
            </a:r>
          </a:p>
          <a:p>
            <a:r>
              <a:rPr lang="en-US" sz="2400" dirty="0" smtClean="0"/>
              <a:t>Use some information about correlation.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418</Words>
  <Application>Microsoft Office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SUSY analysis with same-sign leptons in ATLAS</vt:lpstr>
      <vt:lpstr>(Minimal) SuperSymmetry</vt:lpstr>
      <vt:lpstr>SUSY Breaking and R-Parity</vt:lpstr>
      <vt:lpstr>SUSY signals</vt:lpstr>
      <vt:lpstr>SUSY signals</vt:lpstr>
      <vt:lpstr>Backgrounds</vt:lpstr>
      <vt:lpstr>Same-Sign Lepton Analysis</vt:lpstr>
      <vt:lpstr>Background estimation method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SUSY events</dc:title>
  <dc:creator>Nicole</dc:creator>
  <cp:lastModifiedBy>Nicole</cp:lastModifiedBy>
  <cp:revision>154</cp:revision>
  <dcterms:created xsi:type="dcterms:W3CDTF">2008-04-10T15:52:48Z</dcterms:created>
  <dcterms:modified xsi:type="dcterms:W3CDTF">2009-09-16T08:08:38Z</dcterms:modified>
</cp:coreProperties>
</file>