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7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735763" cy="987107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66"/>
    <a:srgbClr val="F2800E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591" autoAdjust="0"/>
  </p:normalViewPr>
  <p:slideViewPr>
    <p:cSldViewPr snapToObjects="1">
      <p:cViewPr>
        <p:scale>
          <a:sx n="80" d="100"/>
          <a:sy n="80" d="100"/>
        </p:scale>
        <p:origin x="-1170" y="-2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7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35763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14763" y="0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7888"/>
            <a:ext cx="5387975" cy="44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374188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74188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9978E14-6E0B-4CE8-86B3-62A0CEF0303E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1F816D-8117-4B3A-8EAB-61F32E8BA916}" type="slidenum">
              <a:rPr lang="en-US"/>
              <a:pPr/>
              <a:t>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78E14-6E0B-4CE8-86B3-62A0CEF030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78E14-6E0B-4CE8-86B3-62A0CEF030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Ph. Sturm</a:t>
            </a:r>
          </a:p>
          <a:p>
            <a:r>
              <a:rPr lang="en-US"/>
              <a:t>University of Wuppertal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F98750-F037-479A-B459-F7D81B3BDC2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Ph. Sturm</a:t>
            </a:r>
          </a:p>
          <a:p>
            <a:r>
              <a:rPr lang="en-US"/>
              <a:t>University of Wuppertal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C546B5-B722-45E1-B5E1-8B655E6954B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7013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981075"/>
            <a:ext cx="40386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Ph. Sturm</a:t>
            </a:r>
          </a:p>
          <a:p>
            <a:r>
              <a:rPr lang="en-US"/>
              <a:t>University of Wuppertal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FFF246-447E-430B-B6B5-34D432DA8A5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Ph. Sturm</a:t>
            </a:r>
          </a:p>
          <a:p>
            <a:r>
              <a:rPr lang="en-US" dirty="0" smtClean="0"/>
              <a:t>University of Wuppertal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89AACE-A3B4-428C-8B84-B73766C67F0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Ph. Sturm</a:t>
            </a:r>
          </a:p>
          <a:p>
            <a:r>
              <a:rPr lang="en-US"/>
              <a:t>University of Wuppertal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696094-1A90-4AEE-B656-6D5663EF3DD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Ph. Sturm</a:t>
            </a:r>
          </a:p>
          <a:p>
            <a:r>
              <a:rPr lang="en-US"/>
              <a:t>University of Wuppertal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A837B2-E864-4C6F-952E-A21190544B1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2213" cy="7842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981075"/>
            <a:ext cx="4037013" cy="46180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6613" y="981075"/>
            <a:ext cx="4038600" cy="46180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>
          <a:xfrm>
            <a:off x="457200" y="6308725"/>
            <a:ext cx="2132013" cy="3952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>
          <a:xfrm>
            <a:off x="3124200" y="6308725"/>
            <a:ext cx="2894013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Ph. Sturm</a:t>
            </a:r>
          </a:p>
          <a:p>
            <a:r>
              <a:rPr lang="en-US"/>
              <a:t>University of Wuppertal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>
          <a:xfrm>
            <a:off x="6553200" y="6308725"/>
            <a:ext cx="1473200" cy="395288"/>
          </a:xfrm>
        </p:spPr>
        <p:txBody>
          <a:bodyPr/>
          <a:lstStyle>
            <a:lvl1pPr>
              <a:defRPr/>
            </a:lvl1pPr>
          </a:lstStyle>
          <a:p>
            <a:fld id="{7A9595A6-6E38-44A7-8087-D5784C408C4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913" y="465138"/>
            <a:ext cx="6780212" cy="2132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Ph. Sturm University of Wuppertal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6553201" y="6248400"/>
            <a:ext cx="1605148" cy="455613"/>
          </a:xfrm>
        </p:spPr>
        <p:txBody>
          <a:bodyPr/>
          <a:lstStyle>
            <a:lvl1pPr>
              <a:defRPr/>
            </a:lvl1pPr>
          </a:lstStyle>
          <a:p>
            <a:fld id="{84E57017-C2F3-49D0-ABD3-4561A26B758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6D8FE5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6D8FE5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7962900" y="152400"/>
            <a:ext cx="1588" cy="900113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2213" cy="78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981075"/>
            <a:ext cx="8228013" cy="461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08725"/>
            <a:ext cx="2132013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08725"/>
            <a:ext cx="28940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Ph. Sturm</a:t>
            </a:r>
          </a:p>
          <a:p>
            <a:r>
              <a:rPr lang="en-US" dirty="0" smtClean="0"/>
              <a:t>University of Wuppertal</a:t>
            </a: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50825" y="908050"/>
            <a:ext cx="9145588" cy="1588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8725"/>
            <a:ext cx="14732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48908EA7-5C3A-414A-8986-A970522DF00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308725"/>
            <a:ext cx="9144000" cy="1588"/>
          </a:xfrm>
          <a:prstGeom prst="line">
            <a:avLst/>
          </a:prstGeom>
          <a:noFill/>
          <a:ln w="19080">
            <a:solidFill>
              <a:srgbClr val="142E6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" name="Picture 1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223648" y="75638"/>
            <a:ext cx="727105" cy="779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2" descr="C:\Dokumente und Einstellungen\Hirsch\Eigene Dateien\Uni\Logos\PhysicsAtTerascaleLogo_Farbig.gif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1428" y="6310313"/>
            <a:ext cx="551545" cy="5515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8" r:id="rId6"/>
    <p:sldLayoutId id="2147483673" r:id="rId7"/>
    <p:sldLayoutId id="2147483674" r:id="rId8"/>
  </p:sldLayoutIdLst>
  <p:hf hdr="0" dt="0"/>
  <p:txStyles>
    <p:titleStyle>
      <a:lvl1pPr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2E6E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2E6E"/>
          </a:solidFill>
          <a:latin typeface="Verdana" pitchFamily="32" charset="0"/>
          <a:cs typeface="DejaVu Sans" charset="0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2E6E"/>
          </a:solidFill>
          <a:latin typeface="Verdana" pitchFamily="32" charset="0"/>
          <a:cs typeface="DejaVu Sans" charset="0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2E6E"/>
          </a:solidFill>
          <a:latin typeface="Verdana" pitchFamily="32" charset="0"/>
          <a:cs typeface="DejaVu Sans" charset="0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2E6E"/>
          </a:solidFill>
          <a:latin typeface="Verdana" pitchFamily="32" charset="0"/>
          <a:cs typeface="DejaVu Sans" charset="0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2E6E"/>
          </a:solidFill>
          <a:latin typeface="Verdana" pitchFamily="32" charset="0"/>
          <a:cs typeface="DejaVu Sans" charset="0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2E6E"/>
          </a:solidFill>
          <a:latin typeface="Verdana" pitchFamily="32" charset="0"/>
          <a:cs typeface="DejaVu Sans" charset="0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2E6E"/>
          </a:solidFill>
          <a:latin typeface="Verdana" pitchFamily="32" charset="0"/>
          <a:cs typeface="DejaVu Sans" charset="0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2E6E"/>
          </a:solidFill>
          <a:latin typeface="Verdana" pitchFamily="32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10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lnSpc>
          <a:spcPct val="102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lnSpc>
          <a:spcPct val="102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lnSpc>
          <a:spcPct val="102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102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102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102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102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90600"/>
            <a:ext cx="6408738" cy="1447800"/>
          </a:xfrm>
          <a:solidFill>
            <a:srgbClr val="FFFFFF">
              <a:alpha val="45000"/>
            </a:srgbClr>
          </a:solidFill>
          <a:ln>
            <a:solidFill>
              <a:schemeClr val="accent6"/>
            </a:solidFill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Verdana" pitchFamily="34" charset="0"/>
              </a:rPr>
              <a:t>Studies for the Single Top Quark t-channel measurement with the ATLAS experiment</a:t>
            </a:r>
            <a:endParaRPr lang="de-DE" dirty="0">
              <a:latin typeface="Verdana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E57017-C2F3-49D0-ABD3-4561A26B758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50825" y="2971800"/>
            <a:ext cx="6408738" cy="2497137"/>
          </a:xfrm>
          <a:prstGeom prst="rect">
            <a:avLst/>
          </a:prstGeom>
          <a:solidFill>
            <a:srgbClr val="FFFFFF">
              <a:alpha val="45000"/>
            </a:srgbClr>
          </a:solidFill>
          <a:ln>
            <a:solidFill>
              <a:schemeClr val="accent6"/>
            </a:solidFill>
          </a:ln>
        </p:spPr>
        <p:txBody>
          <a:bodyPr lIns="90000" tIns="66960" rIns="90000" bIns="46800"/>
          <a:lstStyle/>
          <a:p>
            <a:pPr marL="0" indent="0" algn="ctr">
              <a:lnSpc>
                <a:spcPct val="92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Verdana" pitchFamily="32" charset="0"/>
              </a:rPr>
              <a:t>Ph. Sturm</a:t>
            </a:r>
          </a:p>
          <a:p>
            <a:pPr marL="0" indent="0" algn="ctr">
              <a:lnSpc>
                <a:spcPct val="92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latin typeface="Verdana" pitchFamily="32" charset="0"/>
              </a:rPr>
              <a:t>D. </a:t>
            </a:r>
            <a:r>
              <a:rPr lang="en-US" sz="2000" dirty="0" err="1">
                <a:latin typeface="Verdana" pitchFamily="32" charset="0"/>
              </a:rPr>
              <a:t>Hirschbühl</a:t>
            </a:r>
            <a:r>
              <a:rPr lang="en-US" sz="2000" dirty="0">
                <a:latin typeface="Verdana" pitchFamily="32" charset="0"/>
              </a:rPr>
              <a:t>, W. Wagner</a:t>
            </a:r>
          </a:p>
          <a:p>
            <a:pPr marL="0" indent="0" algn="ctr">
              <a:lnSpc>
                <a:spcPct val="92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latin typeface="Verdana" pitchFamily="32" charset="0"/>
            </a:endParaRPr>
          </a:p>
          <a:p>
            <a:pPr marL="0" indent="0" algn="ctr">
              <a:lnSpc>
                <a:spcPct val="92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 smtClean="0">
                <a:latin typeface="Verdana" pitchFamily="32" charset="0"/>
              </a:rPr>
              <a:t>Bergische</a:t>
            </a:r>
            <a:r>
              <a:rPr lang="en-US" sz="2000" b="1" dirty="0" smtClean="0">
                <a:latin typeface="Verdana" pitchFamily="32" charset="0"/>
              </a:rPr>
              <a:t> </a:t>
            </a:r>
            <a:r>
              <a:rPr lang="en-US" sz="2000" b="1" dirty="0" err="1" smtClean="0">
                <a:latin typeface="Verdana" pitchFamily="32" charset="0"/>
              </a:rPr>
              <a:t>Universität</a:t>
            </a:r>
            <a:r>
              <a:rPr lang="en-US" sz="2000" b="1" dirty="0" smtClean="0">
                <a:latin typeface="Verdana" pitchFamily="32" charset="0"/>
              </a:rPr>
              <a:t> Wuppertal</a:t>
            </a:r>
            <a:endParaRPr lang="en-US" sz="2000" b="1" dirty="0">
              <a:latin typeface="Verdana" pitchFamily="32" charset="0"/>
            </a:endParaRPr>
          </a:p>
          <a:p>
            <a:pPr marL="0" indent="0" algn="ctr">
              <a:lnSpc>
                <a:spcPct val="92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1" dirty="0">
              <a:latin typeface="Verdana" pitchFamily="32" charset="0"/>
            </a:endParaRPr>
          </a:p>
          <a:p>
            <a:pPr marL="0" indent="0" algn="ctr">
              <a:lnSpc>
                <a:spcPct val="92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latin typeface="Verdana" pitchFamily="32" charset="0"/>
              </a:rPr>
              <a:t>BND School </a:t>
            </a:r>
            <a:r>
              <a:rPr lang="en-US" sz="2000" b="1" dirty="0" err="1" smtClean="0">
                <a:latin typeface="Verdana" pitchFamily="32" charset="0"/>
              </a:rPr>
              <a:t>Rathen</a:t>
            </a:r>
            <a:r>
              <a:rPr lang="en-US" sz="2000" b="1" dirty="0" smtClean="0">
                <a:latin typeface="Verdana" pitchFamily="32" charset="0"/>
              </a:rPr>
              <a:t> 2009</a:t>
            </a:r>
          </a:p>
          <a:p>
            <a:pPr marL="0" indent="0" algn="ctr">
              <a:lnSpc>
                <a:spcPct val="92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latin typeface="Verdana" pitchFamily="32" charset="0"/>
              </a:rPr>
              <a:t>21.09.2009</a:t>
            </a:r>
            <a:endParaRPr lang="en-US" sz="2000" b="1" dirty="0">
              <a:latin typeface="Verdana" pitchFamily="32" charset="0"/>
            </a:endParaRPr>
          </a:p>
          <a:p>
            <a:pPr marL="0" indent="0" algn="ctr">
              <a:lnSpc>
                <a:spcPct val="92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1" dirty="0">
              <a:latin typeface="Verdana" pitchFamily="3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0088" y="614363"/>
            <a:ext cx="1966912" cy="21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165600" y="5732463"/>
            <a:ext cx="4978400" cy="1125537"/>
          </a:xfrm>
          <a:prstGeom prst="rect">
            <a:avLst/>
          </a:prstGeom>
          <a:solidFill>
            <a:srgbClr val="FFFFFF">
              <a:alpha val="45000"/>
            </a:srgbClr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vert="horz" wrap="square" lIns="90000" tIns="6696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+mn-cs"/>
              </a:rPr>
              <a:t>All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+mn-cs"/>
              </a:rPr>
              <a:t> work shown is work in  </a:t>
            </a:r>
          </a:p>
          <a:p>
            <a:pPr marL="0" marR="0" lvl="0" indent="0" algn="ctr" defTabSz="457200" rtl="0" eaLnBrk="1" fontAlgn="base" latinLnBrk="0" hangingPunct="1">
              <a:lnSpc>
                <a:spcPct val="9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Verdana" pitchFamily="32" charset="0"/>
                <a:cs typeface="+mn-cs"/>
              </a:rPr>
              <a:t>   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2" charset="0"/>
                <a:ea typeface="+mn-ea"/>
                <a:cs typeface="+mn-cs"/>
              </a:rPr>
              <a:t>progress and not necessarily a final result!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9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5600" y="5884863"/>
            <a:ext cx="90982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the NN techniques	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Ph. Sturm</a:t>
            </a:r>
          </a:p>
          <a:p>
            <a:r>
              <a:rPr lang="en-US" smtClean="0"/>
              <a:t>University of Wuppertal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546B5-B722-45E1-B5E1-8B655E6954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2035293" y="963355"/>
            <a:ext cx="51435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For this exercise we use a NN trained with events with 2 jets and at least 1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btg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969" y="1783073"/>
            <a:ext cx="371477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Validation of input variables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and correlations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Events with 2 jet 0 tag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Each lepton type separately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786050" y="5000636"/>
            <a:ext cx="378621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Validation of NN output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Events with 2 jet 0 tag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Slice &amp; Dice 2 jet 0 tag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Output itself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3869307" y="1777135"/>
            <a:ext cx="2286016" cy="12839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Choose well modeled ones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26761" y="1783073"/>
            <a:ext cx="2857488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For this exercise we used 10 variables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Δ η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(j1,j</a:t>
            </a:r>
            <a:r>
              <a:rPr lang="en-US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(light jet)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M(j</a:t>
            </a:r>
            <a:r>
              <a:rPr lang="en-US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,j</a:t>
            </a:r>
            <a:r>
              <a:rPr lang="en-US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SV1Weight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E</a:t>
            </a:r>
            <a:r>
              <a:rPr lang="en-US" baseline="-25000" dirty="0" smtClean="0">
                <a:solidFill>
                  <a:schemeClr val="tx1"/>
                </a:solidFill>
                <a:latin typeface="+mn-lt"/>
              </a:rPr>
              <a:t>T,miss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Polarization angle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Helicity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angle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η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lep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p</a:t>
            </a:r>
            <a:r>
              <a:rPr lang="en-US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(lnj</a:t>
            </a:r>
            <a:r>
              <a:rPr lang="en-US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2" name="Pfeil nach rechts 11"/>
          <p:cNvSpPr/>
          <p:nvPr/>
        </p:nvSpPr>
        <p:spPr>
          <a:xfrm flipH="1">
            <a:off x="3786370" y="3603542"/>
            <a:ext cx="2286016" cy="73366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Train network</a:t>
            </a:r>
          </a:p>
        </p:txBody>
      </p:sp>
      <p:pic>
        <p:nvPicPr>
          <p:cNvPr id="13" name="Grafik 12" descr="nnout_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814" y="3169639"/>
            <a:ext cx="2928958" cy="17597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Nach oben gebogener Pfeil 13"/>
          <p:cNvSpPr/>
          <p:nvPr/>
        </p:nvSpPr>
        <p:spPr>
          <a:xfrm rot="5400000">
            <a:off x="1483555" y="4986334"/>
            <a:ext cx="747602" cy="1000132"/>
          </a:xfrm>
          <a:prstGeom prst="bentUpArrow">
            <a:avLst>
              <a:gd name="adj1" fmla="val 31439"/>
              <a:gd name="adj2" fmla="val 30795"/>
              <a:gd name="adj3" fmla="val 25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5865813" cy="532765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 smtClean="0"/>
              <a:t>Aim for the first LHC data: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dirty="0" smtClean="0"/>
              <a:t>Develop data driven techniques to measure the </a:t>
            </a:r>
            <a:r>
              <a:rPr lang="en-US" dirty="0" err="1" smtClean="0"/>
              <a:t>W+Jets</a:t>
            </a:r>
            <a:r>
              <a:rPr lang="en-US" dirty="0" smtClean="0"/>
              <a:t> and </a:t>
            </a:r>
            <a:r>
              <a:rPr lang="en-US" dirty="0" err="1" smtClean="0"/>
              <a:t>tt</a:t>
            </a:r>
            <a:r>
              <a:rPr lang="en-US" dirty="0" smtClean="0"/>
              <a:t> background form the sidebands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dirty="0" smtClean="0"/>
              <a:t>Explore NN techniques for the analysis – develop methods to validate the MVA methods with data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dirty="0" smtClean="0"/>
              <a:t>Include all various sources of systematic uncertainties into the analysis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dirty="0" smtClean="0"/>
              <a:t>With enough integrated luminosity measurement of the single-top t-channel cross section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dirty="0" smtClean="0"/>
              <a:t>Probably with the 2010 data only the determination of an upper limit possible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Ph. Sturm</a:t>
            </a:r>
          </a:p>
          <a:p>
            <a:r>
              <a:rPr lang="en-US" smtClean="0"/>
              <a:t>University of Wuppertal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546B5-B722-45E1-B5E1-8B655E6954B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2813" y="1371600"/>
            <a:ext cx="28849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Single Top Quark </a:t>
            </a:r>
            <a:r>
              <a:rPr lang="de-DE" dirty="0" err="1" smtClean="0"/>
              <a:t>Production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Ph. Sturm</a:t>
            </a:r>
          </a:p>
          <a:p>
            <a:r>
              <a:rPr lang="en-US" dirty="0" smtClean="0">
                <a:latin typeface="+mn-lt"/>
              </a:rPr>
              <a:t>University of Wuppertal</a:t>
            </a:r>
            <a:endParaRPr lang="en-US" dirty="0">
              <a:latin typeface="+mn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7061200" y="6477000"/>
            <a:ext cx="1180275" cy="395288"/>
          </a:xfrm>
        </p:spPr>
        <p:txBody>
          <a:bodyPr/>
          <a:lstStyle/>
          <a:p>
            <a:fld id="{81C546B5-B722-45E1-B5E1-8B655E6954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987675" y="2743200"/>
            <a:ext cx="5688013" cy="3172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142E6E"/>
              </a:buClr>
              <a:buFont typeface="Verdana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 pitchFamily="32" charset="0"/>
              </a:rPr>
              <a:t>Sensitive </a:t>
            </a:r>
            <a:r>
              <a:rPr lang="en-US" sz="2000" dirty="0">
                <a:solidFill>
                  <a:srgbClr val="000000"/>
                </a:solidFill>
                <a:latin typeface="Verdana" pitchFamily="32" charset="0"/>
              </a:rPr>
              <a:t>to new physics (</a:t>
            </a:r>
            <a:r>
              <a:rPr lang="en-US" dirty="0">
                <a:solidFill>
                  <a:srgbClr val="000000"/>
                </a:solidFill>
                <a:latin typeface="Verdana" pitchFamily="32" charset="0"/>
              </a:rPr>
              <a:t>4th generation, </a:t>
            </a:r>
            <a:r>
              <a:rPr lang="en-US" sz="2000" dirty="0">
                <a:solidFill>
                  <a:srgbClr val="000000"/>
                </a:solidFill>
                <a:latin typeface="Verdana" pitchFamily="32" charset="0"/>
              </a:rPr>
              <a:t>couplings, production modes, loop effects)</a:t>
            </a:r>
            <a:br>
              <a:rPr lang="en-US" sz="2000" dirty="0">
                <a:solidFill>
                  <a:srgbClr val="000000"/>
                </a:solidFill>
                <a:latin typeface="Verdana" pitchFamily="32" charset="0"/>
              </a:rPr>
            </a:br>
            <a:endParaRPr lang="en-US" sz="2000" dirty="0">
              <a:solidFill>
                <a:srgbClr val="000000"/>
              </a:solidFill>
              <a:latin typeface="Verdana" pitchFamily="32" charset="0"/>
            </a:endParaRPr>
          </a:p>
          <a:p>
            <a:pPr>
              <a:buClr>
                <a:srgbClr val="142E6E"/>
              </a:buClr>
              <a:buFont typeface="Verdana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pitchFamily="32" charset="0"/>
              </a:rPr>
              <a:t> Background for physics searches beyond the standard model</a:t>
            </a:r>
            <a:br>
              <a:rPr lang="en-US" sz="2000" dirty="0">
                <a:solidFill>
                  <a:srgbClr val="000000"/>
                </a:solidFill>
                <a:latin typeface="Verdana" pitchFamily="32" charset="0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2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Verdana" pitchFamily="32" charset="0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2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Verdana" pitchFamily="32" charset="0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2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Verdana" pitchFamily="32" charset="0"/>
              </a:rPr>
            </a:br>
            <a:endParaRPr lang="en-US" sz="2000" dirty="0">
              <a:solidFill>
                <a:srgbClr val="000000"/>
              </a:solidFill>
              <a:latin typeface="Verdana" pitchFamily="32" charset="0"/>
            </a:endParaRPr>
          </a:p>
          <a:p>
            <a:pPr>
              <a:buClr>
                <a:srgbClr val="142E6E"/>
              </a:buClr>
              <a:buFont typeface="Verdana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 pitchFamily="32" charset="0"/>
              </a:rPr>
              <a:t>confirmation of the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2" charset="0"/>
              </a:rPr>
              <a:t>Tevatron</a:t>
            </a:r>
            <a:r>
              <a:rPr lang="en-US" sz="2000" dirty="0" smtClean="0">
                <a:solidFill>
                  <a:srgbClr val="000000"/>
                </a:solidFill>
                <a:latin typeface="Verdana" pitchFamily="32" charset="0"/>
              </a:rPr>
              <a:t> discovery</a:t>
            </a:r>
            <a:endParaRPr lang="en-US" sz="2000" dirty="0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9113" y="1198563"/>
            <a:ext cx="8229600" cy="115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6696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9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Test of V-A structure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coupling</a:t>
            </a:r>
          </a:p>
          <a:p>
            <a:pPr marL="342900" marR="0" lvl="0" indent="-342900" algn="l" defTabSz="457200" rtl="0" eaLnBrk="1" fontAlgn="base" latinLnBrk="0" hangingPunct="1">
              <a:lnSpc>
                <a:spcPct val="9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Direct measurement of |V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l" defTabSz="457200" rtl="0" eaLnBrk="1" fontAlgn="base" latinLnBrk="0" hangingPunct="1">
              <a:lnSpc>
                <a:spcPct val="9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Test of the b-quark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pdf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283325" y="1143000"/>
            <a:ext cx="1870075" cy="1562100"/>
            <a:chOff x="3888" y="720"/>
            <a:chExt cx="1178" cy="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8" y="720"/>
              <a:ext cx="1179" cy="98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ffectLst/>
          </p:spPr>
        </p:pic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4243" y="1123"/>
              <a:ext cx="197" cy="189"/>
            </a:xfrm>
            <a:prstGeom prst="star5">
              <a:avLst/>
            </a:prstGeom>
            <a:solidFill>
              <a:srgbClr val="CC0000">
                <a:alpha val="29999"/>
              </a:srgbClr>
            </a:solidFill>
            <a:ln w="936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4559" y="1162"/>
              <a:ext cx="197" cy="189"/>
            </a:xfrm>
            <a:prstGeom prst="star5">
              <a:avLst/>
            </a:prstGeom>
            <a:solidFill>
              <a:srgbClr val="7E9CE8">
                <a:alpha val="29999"/>
              </a:srgbClr>
            </a:solidFill>
            <a:ln w="936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205" y="1431"/>
              <a:ext cx="197" cy="189"/>
            </a:xfrm>
            <a:prstGeom prst="star5">
              <a:avLst/>
            </a:prstGeom>
            <a:solidFill>
              <a:srgbClr val="330066">
                <a:alpha val="29999"/>
              </a:srgbClr>
            </a:solidFill>
            <a:ln w="936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01663" y="1196975"/>
            <a:ext cx="287337" cy="276225"/>
          </a:xfrm>
          <a:prstGeom prst="star5">
            <a:avLst/>
          </a:prstGeom>
          <a:solidFill>
            <a:srgbClr val="CC0000">
              <a:alpha val="29999"/>
            </a:srgbClr>
          </a:solidFill>
          <a:ln w="936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01663" y="1557338"/>
            <a:ext cx="287337" cy="276225"/>
          </a:xfrm>
          <a:prstGeom prst="star5">
            <a:avLst/>
          </a:prstGeom>
          <a:solidFill>
            <a:srgbClr val="7E9CE8">
              <a:alpha val="29999"/>
            </a:srgbClr>
          </a:solidFill>
          <a:ln w="9360">
            <a:solidFill>
              <a:srgbClr val="7E9CE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601663" y="1928813"/>
            <a:ext cx="287337" cy="276225"/>
          </a:xfrm>
          <a:prstGeom prst="star5">
            <a:avLst/>
          </a:prstGeom>
          <a:solidFill>
            <a:srgbClr val="330066">
              <a:alpha val="29999"/>
            </a:srgbClr>
          </a:solidFill>
          <a:ln w="9360">
            <a:solidFill>
              <a:srgbClr val="33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6825" y="4343400"/>
            <a:ext cx="1425575" cy="11303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06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32138" y="4438595"/>
            <a:ext cx="1439862" cy="93991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611116" y="4584294"/>
            <a:ext cx="163728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heavy W’,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charged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H,…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696200" y="4693444"/>
            <a:ext cx="974725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FCNC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365094"/>
            <a:ext cx="2804652" cy="181650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Ph. Sturm</a:t>
            </a:r>
          </a:p>
          <a:p>
            <a:r>
              <a:rPr lang="en-US" smtClean="0"/>
              <a:t>University of Wuppertal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546B5-B722-45E1-B5E1-8B655E6954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57200" y="122238"/>
            <a:ext cx="7543800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rgbClr val="142E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Single Top Quark Production</a:t>
            </a:r>
            <a:endParaRPr kumimoji="0" lang="de-DE" sz="2800" b="1" i="0" u="none" strike="noStrike" kern="0" cap="none" spc="0" normalizeH="0" baseline="0" noProof="0">
              <a:ln>
                <a:noFill/>
              </a:ln>
              <a:solidFill>
                <a:srgbClr val="142E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541" y="1295400"/>
            <a:ext cx="1378459" cy="1205383"/>
          </a:xfrm>
          <a:prstGeom prst="rect">
            <a:avLst/>
          </a:prstGeom>
          <a:solidFill>
            <a:srgbClr val="CC0000"/>
          </a:solidFill>
          <a:ln w="28440">
            <a:solidFill>
              <a:srgbClr val="CC0000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735" y="1313394"/>
            <a:ext cx="1275024" cy="1183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00048" y="1313395"/>
            <a:ext cx="1200952" cy="1156069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5657048" y="6307137"/>
            <a:ext cx="2286000" cy="550863"/>
          </a:xfrm>
          <a:prstGeom prst="rect">
            <a:avLst/>
          </a:prstGeom>
          <a:noFill/>
          <a:ln w="9360">
            <a:solidFill>
              <a:srgbClr val="142E6E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102000"/>
              </a:lnSpc>
              <a:spcBef>
                <a:spcPts val="625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000">
                <a:solidFill>
                  <a:srgbClr val="000000"/>
                </a:solidFill>
                <a:latin typeface="Verdana" pitchFamily="32" charset="0"/>
              </a:rPr>
              <a:t>B.W. Harris et. al. Phys. Rev. D66,054024</a:t>
            </a:r>
            <a:br>
              <a:rPr lang="en-US" sz="1000">
                <a:solidFill>
                  <a:srgbClr val="000000"/>
                </a:solidFill>
                <a:latin typeface="Verdana" pitchFamily="32" charset="0"/>
              </a:rPr>
            </a:br>
            <a:r>
              <a:rPr lang="en-US" sz="1000">
                <a:solidFill>
                  <a:srgbClr val="000000"/>
                </a:solidFill>
                <a:latin typeface="Verdana" pitchFamily="32" charset="0"/>
              </a:rPr>
              <a:t>T.Tait Phys. Rev D61,34001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136650" y="990600"/>
            <a:ext cx="141763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>
              <a:lnSpc>
                <a:spcPct val="102000"/>
              </a:lnSpc>
              <a:spcBef>
                <a:spcPts val="1125"/>
              </a:spcBef>
              <a:tabLst>
                <a:tab pos="723900" algn="l"/>
              </a:tabLst>
            </a:pPr>
            <a:r>
              <a:rPr lang="de-DE" sz="2000">
                <a:solidFill>
                  <a:srgbClr val="000000"/>
                </a:solidFill>
                <a:latin typeface="Verdana" pitchFamily="32" charset="0"/>
              </a:rPr>
              <a:t>s-channel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987800" y="990600"/>
            <a:ext cx="138588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>
              <a:lnSpc>
                <a:spcPct val="102000"/>
              </a:lnSpc>
              <a:spcBef>
                <a:spcPts val="1125"/>
              </a:spcBef>
              <a:tabLst>
                <a:tab pos="723900" algn="l"/>
              </a:tabLst>
            </a:pPr>
            <a:r>
              <a:rPr lang="de-DE" sz="2000">
                <a:solidFill>
                  <a:srgbClr val="000000"/>
                </a:solidFill>
                <a:latin typeface="Verdana" pitchFamily="32" charset="0"/>
              </a:rPr>
              <a:t>t-channel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6021388" y="990600"/>
            <a:ext cx="2963862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>
              <a:lnSpc>
                <a:spcPct val="102000"/>
              </a:lnSpc>
              <a:spcBef>
                <a:spcPts val="1125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z="2000">
                <a:solidFill>
                  <a:srgbClr val="000000"/>
                </a:solidFill>
                <a:latin typeface="Verdana" pitchFamily="32" charset="0"/>
              </a:rPr>
              <a:t>associated production</a:t>
            </a: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282575" y="5864225"/>
            <a:ext cx="8578850" cy="371475"/>
          </a:xfrm>
          <a:prstGeom prst="rect">
            <a:avLst/>
          </a:prstGeom>
          <a:solidFill>
            <a:srgbClr val="CC0000">
              <a:alpha val="15999"/>
            </a:srgbClr>
          </a:solidFill>
          <a:ln w="648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>
              <a:lnSpc>
                <a:spcPct val="102000"/>
              </a:lnSpc>
              <a:spcBef>
                <a:spcPts val="112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t-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channel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production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most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promising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channel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for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first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data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 (&lt;1/</a:t>
            </a:r>
            <a:r>
              <a:rPr lang="de-DE" dirty="0" err="1">
                <a:solidFill>
                  <a:srgbClr val="000000"/>
                </a:solidFill>
                <a:latin typeface="Verdana" pitchFamily="32" charset="0"/>
              </a:rPr>
              <a:t>fb</a:t>
            </a:r>
            <a:r>
              <a:rPr lang="de-DE" dirty="0">
                <a:solidFill>
                  <a:srgbClr val="000000"/>
                </a:solidFill>
                <a:latin typeface="Verdana" pitchFamily="32" charset="0"/>
              </a:rPr>
              <a:t>)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4343400" y="4648200"/>
            <a:ext cx="3997325" cy="1036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500" dirty="0">
                <a:solidFill>
                  <a:srgbClr val="000000"/>
                </a:solidFill>
                <a:latin typeface="Verdana" pitchFamily="32" charset="0"/>
              </a:rPr>
              <a:t>Exciting at the </a:t>
            </a:r>
            <a:r>
              <a:rPr lang="en-US" sz="1500" dirty="0" smtClean="0">
                <a:solidFill>
                  <a:srgbClr val="000000"/>
                </a:solidFill>
                <a:latin typeface="Verdana" pitchFamily="32" charset="0"/>
              </a:rPr>
              <a:t>LHC @ 14 </a:t>
            </a:r>
            <a:r>
              <a:rPr lang="en-US" sz="1500" dirty="0" err="1" smtClean="0">
                <a:solidFill>
                  <a:srgbClr val="000000"/>
                </a:solidFill>
                <a:latin typeface="Verdana" pitchFamily="32" charset="0"/>
              </a:rPr>
              <a:t>TeV</a:t>
            </a:r>
            <a:r>
              <a:rPr lang="en-US" sz="1500" dirty="0" smtClean="0">
                <a:solidFill>
                  <a:srgbClr val="000000"/>
                </a:solidFill>
                <a:latin typeface="Verdana" pitchFamily="32" charset="0"/>
              </a:rPr>
              <a:t>:</a:t>
            </a:r>
            <a:endParaRPr lang="en-US" sz="1500" dirty="0">
              <a:solidFill>
                <a:srgbClr val="000000"/>
              </a:solidFill>
              <a:latin typeface="Verdana" pitchFamily="32" charset="0"/>
            </a:endParaRPr>
          </a:p>
          <a:p>
            <a:pPr>
              <a:lnSpc>
                <a:spcPct val="102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500" dirty="0">
                <a:solidFill>
                  <a:srgbClr val="000000"/>
                </a:solidFill>
                <a:latin typeface="Verdana" pitchFamily="32" charset="0"/>
              </a:rPr>
              <a:t>t-channel x-sec rises by factor ~120</a:t>
            </a:r>
          </a:p>
          <a:p>
            <a:pPr>
              <a:lnSpc>
                <a:spcPct val="102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500" dirty="0" err="1">
                <a:solidFill>
                  <a:srgbClr val="000000"/>
                </a:solidFill>
                <a:latin typeface="Verdana" pitchFamily="32" charset="0"/>
              </a:rPr>
              <a:t>W+jets</a:t>
            </a:r>
            <a:r>
              <a:rPr lang="en-US" sz="1500" dirty="0">
                <a:solidFill>
                  <a:srgbClr val="000000"/>
                </a:solidFill>
                <a:latin typeface="Verdana" pitchFamily="32" charset="0"/>
              </a:rPr>
              <a:t> x-sec rises only by factor ~10</a:t>
            </a:r>
          </a:p>
          <a:p>
            <a:pPr>
              <a:lnSpc>
                <a:spcPct val="102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500" dirty="0">
                <a:solidFill>
                  <a:srgbClr val="000000"/>
                </a:solidFill>
                <a:latin typeface="Verdana" pitchFamily="32" charset="0"/>
              </a:rPr>
              <a:t>High luminosity</a:t>
            </a:r>
          </a:p>
        </p:txBody>
      </p:sp>
      <p:pic>
        <p:nvPicPr>
          <p:cNvPr id="17" name="Inhaltsplatzhalter 5" descr="stopXS_vs_cms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850" y="2558988"/>
            <a:ext cx="3949700" cy="3127950"/>
          </a:xfr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Group 5"/>
          <p:cNvGraphicFramePr>
            <a:graphicFrameLocks noGrp="1"/>
          </p:cNvGraphicFramePr>
          <p:nvPr/>
        </p:nvGraphicFramePr>
        <p:xfrm>
          <a:off x="4419600" y="2558988"/>
          <a:ext cx="4202404" cy="19184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1084939"/>
                <a:gridCol w="1173775"/>
                <a:gridCol w="1144565"/>
                <a:gridCol w="799125"/>
              </a:tblGrid>
              <a:tr h="1453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  <a:cs typeface="DejaVu Sans" charset="0"/>
                        </a:rPr>
                        <a:t>√s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DejaVu Sans" charset="0"/>
                        </a:rPr>
                        <a:t>s-channel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DejaVu Sans" charset="0"/>
                        </a:rPr>
                        <a:t>t-channel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DejaVu Sans" charset="0"/>
                        </a:rPr>
                        <a:t>Wt</a:t>
                      </a:r>
                    </a:p>
                  </a:txBody>
                  <a:tcPr marL="90000" marR="90000" marT="46800" marB="46800" horzOverflow="overflow"/>
                </a:tc>
              </a:tr>
              <a:tr h="23784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1.96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TeV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2E6E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0.88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de-D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1.98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2E6E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2E6E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de-D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0.094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2E6E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1252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2" charset="0"/>
                          <a:cs typeface="DejaVu Sans" charset="0"/>
                        </a:rPr>
                        <a:t>7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2" charset="0"/>
                          <a:cs typeface="DejaVu Sans" charset="0"/>
                        </a:rPr>
                        <a:t>TeV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2E6E"/>
                          </a:solidFill>
                          <a:effectLst/>
                          <a:latin typeface="Verdana" pitchFamily="32" charset="0"/>
                          <a:cs typeface="DejaVu Sans" charset="0"/>
                        </a:rPr>
                        <a:t>3.1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2E6E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2" charset="0"/>
                          <a:cs typeface="DejaVu Sans" charset="0"/>
                        </a:rPr>
                        <a:t>65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2" charset="0"/>
                          <a:cs typeface="DejaVu Sans" charset="0"/>
                        </a:rPr>
                        <a:t>10.6</a:t>
                      </a:r>
                    </a:p>
                  </a:txBody>
                  <a:tcPr marL="90000" marR="90000" marT="46800" marB="46800" horzOverflow="overflow"/>
                </a:tc>
              </a:tr>
              <a:tr h="1252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TeV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de-D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2E6E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135.7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de-D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26.5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TeV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2E6E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E6E"/>
                          </a:solidFill>
                          <a:effectLst/>
                          <a:latin typeface="Verdana" pitchFamily="32" charset="0"/>
                          <a:cs typeface="DejaVu Sans" charset="0"/>
                        </a:rPr>
                        <a:t>10.7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de-D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2E6E"/>
                        </a:solidFill>
                        <a:effectLst/>
                        <a:latin typeface="Verdana" pitchFamily="32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Topology</a:t>
            </a:r>
            <a:endParaRPr lang="en-US" dirty="0"/>
          </a:p>
        </p:txBody>
      </p:sp>
      <p:pic>
        <p:nvPicPr>
          <p:cNvPr id="7" name="Inhaltsplatzhalter 6" descr="t_jc_eta5_t_seta_b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2070" y="990600"/>
            <a:ext cx="2935730" cy="232494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Ph. Sturm</a:t>
            </a:r>
          </a:p>
          <a:p>
            <a:r>
              <a:rPr lang="en-US" smtClean="0"/>
              <a:t>University of Wuppertal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546B5-B722-45E1-B5E1-8B655E6954B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Grafik 7" descr="t_nc__t_seta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70" y="973839"/>
            <a:ext cx="2935730" cy="2324940"/>
          </a:xfrm>
          <a:prstGeom prst="rect">
            <a:avLst/>
          </a:prstGeom>
          <a:noFill/>
          <a:ln w="28575">
            <a:solidFill>
              <a:srgbClr val="66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t_jc_eta5_t_seta_q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1" y="977713"/>
            <a:ext cx="2935730" cy="232494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uppieren 15"/>
          <p:cNvGrpSpPr/>
          <p:nvPr/>
        </p:nvGrpSpPr>
        <p:grpSpPr>
          <a:xfrm>
            <a:off x="397825" y="4022497"/>
            <a:ext cx="2019205" cy="1742469"/>
            <a:chOff x="417417" y="1124828"/>
            <a:chExt cx="2019205" cy="174246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417" y="1158894"/>
              <a:ext cx="1895322" cy="1657350"/>
            </a:xfrm>
            <a:prstGeom prst="rect">
              <a:avLst/>
            </a:prstGeom>
            <a:solidFill>
              <a:srgbClr val="CC0000"/>
            </a:solidFill>
            <a:ln w="2844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Rechteck 10"/>
            <p:cNvSpPr/>
            <p:nvPr/>
          </p:nvSpPr>
          <p:spPr bwMode="auto">
            <a:xfrm>
              <a:off x="1946953" y="2565653"/>
              <a:ext cx="301644" cy="301644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DejaVu Sans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2134978" y="1839303"/>
              <a:ext cx="301644" cy="301644"/>
            </a:xfrm>
            <a:prstGeom prst="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DejaVu Sans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1954878" y="1124828"/>
              <a:ext cx="301644" cy="301644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DejaVu Sans" charset="0"/>
              </a:endParaRPr>
            </a:p>
          </p:txBody>
        </p:sp>
      </p:grp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705600" y="5763754"/>
            <a:ext cx="2286000" cy="408446"/>
          </a:xfrm>
          <a:prstGeom prst="rect">
            <a:avLst/>
          </a:prstGeom>
          <a:solidFill>
            <a:schemeClr val="accent3"/>
          </a:solidFill>
          <a:ln w="9360">
            <a:solidFill>
              <a:srgbClr val="142E6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102000"/>
              </a:lnSpc>
              <a:spcBef>
                <a:spcPts val="625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000" dirty="0" smtClean="0">
                <a:solidFill>
                  <a:srgbClr val="000000"/>
                </a:solidFill>
                <a:latin typeface="Verdana" pitchFamily="32" charset="0"/>
              </a:rPr>
              <a:t>ZTOP: Sullivan, Z. Phys.  Rev. D70 (2004) 114012</a:t>
            </a:r>
            <a:endParaRPr lang="en-US" sz="1000" dirty="0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08829" y="3429000"/>
            <a:ext cx="2734771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Top Decay: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itchFamily="34" charset="0"/>
              <a:buChar char="▪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b-jet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itchFamily="34" charset="0"/>
              <a:buChar char="▪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Leptonic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W decay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  1 high P</a:t>
            </a:r>
            <a:r>
              <a:rPr lang="en-US" baseline="-25000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e or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μ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  Missing transverse energy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248400" y="3429000"/>
            <a:ext cx="2734771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second b-jet if visible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0829" y="3429000"/>
            <a:ext cx="2734771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1 forward light jet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t-channel Event Selection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981075"/>
            <a:ext cx="3810000" cy="4618038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Ph. Sturm</a:t>
            </a:r>
          </a:p>
          <a:p>
            <a:r>
              <a:rPr lang="en-US" dirty="0" smtClean="0"/>
              <a:t>University of Wuppertal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546B5-B722-45E1-B5E1-8B655E6954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71406" y="914400"/>
            <a:ext cx="6100794" cy="53245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Trigger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latin typeface="+mn-lt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e15_medium / mu15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Lepton selection (electron /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muon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):</a:t>
            </a:r>
            <a:endParaRPr lang="en-US" sz="2000" dirty="0" smtClean="0">
              <a:latin typeface="+mn-lt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latin typeface="+mn-lt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&gt; 20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GeV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/c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|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η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|&lt; 2.5, electron not in crack region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etcone20 &lt; 6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GeV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Jets</a:t>
            </a:r>
            <a:endParaRPr lang="en-US" sz="2000" dirty="0" smtClean="0">
              <a:latin typeface="+mn-lt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latin typeface="+mn-lt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Cone4H1Tower 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p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&gt; 30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GeV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/c²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|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η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|&lt; 5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b-tagging</a:t>
            </a:r>
            <a:endParaRPr lang="en-US" sz="2000" dirty="0" smtClean="0">
              <a:latin typeface="+mn-lt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latin typeface="+mn-lt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JetProb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e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= 45%, 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rej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 = 93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Overlap removal</a:t>
            </a:r>
            <a:endParaRPr lang="en-US" sz="2000" dirty="0" smtClean="0">
              <a:latin typeface="+mn-lt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1. select electrons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2. remove overlapping jets 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Δ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 &lt; 0.2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3. remove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muons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overlapping with 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	jets 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Δ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 &lt; 0.3</a:t>
            </a:r>
            <a:endParaRPr lang="de-DE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72200" y="1524000"/>
            <a:ext cx="28956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Exactly one lepton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 or 3 j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ets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1 b-tagged jet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Verdana" pitchFamily="34" charset="0"/>
              <a:buChar char="▪"/>
            </a:pP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2000" baseline="-25000" dirty="0" err="1" smtClean="0">
                <a:solidFill>
                  <a:srgbClr val="002060"/>
                </a:solidFill>
                <a:latin typeface="+mn-lt"/>
              </a:rPr>
              <a:t>T,miss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&gt; 20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GeV</a:t>
            </a:r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Grafik 8" descr="njets_Sha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18" y="3581399"/>
            <a:ext cx="3271681" cy="259080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Ph. Sturm</a:t>
            </a:r>
          </a:p>
          <a:p>
            <a:r>
              <a:rPr lang="en-US" smtClean="0"/>
              <a:t>University of Wuppertal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546B5-B722-45E1-B5E1-8B655E6954B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Grafik 6" descr="NbSelJet_lepsel_met20_b-t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222" y="1447800"/>
            <a:ext cx="3902858" cy="264320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 descr="NbSelJet_lepsel_met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66" y="1447800"/>
            <a:ext cx="3902858" cy="264320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Gerade Verbindung 9"/>
          <p:cNvCxnSpPr/>
          <p:nvPr/>
        </p:nvCxnSpPr>
        <p:spPr>
          <a:xfrm rot="5400000">
            <a:off x="1637506" y="2628900"/>
            <a:ext cx="2058194" cy="79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Geschweifte Klammer rechts 10"/>
          <p:cNvSpPr/>
          <p:nvPr/>
        </p:nvSpPr>
        <p:spPr>
          <a:xfrm rot="5400000">
            <a:off x="2368938" y="3512731"/>
            <a:ext cx="142876" cy="451660"/>
          </a:xfrm>
          <a:prstGeom prst="rightBrace">
            <a:avLst>
              <a:gd name="adj1" fmla="val 47995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838200" y="5181600"/>
            <a:ext cx="321471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Normalization of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W+jets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background using  neural networks</a:t>
            </a:r>
          </a:p>
        </p:txBody>
      </p:sp>
      <p:cxnSp>
        <p:nvCxnSpPr>
          <p:cNvPr id="13" name="Gerade Verbindung mit Pfeil 12"/>
          <p:cNvCxnSpPr>
            <a:stCxn id="11" idx="1"/>
            <a:endCxn id="12" idx="0"/>
          </p:cNvCxnSpPr>
          <p:nvPr/>
        </p:nvCxnSpPr>
        <p:spPr>
          <a:xfrm rot="16200000" flipH="1">
            <a:off x="1757164" y="4493210"/>
            <a:ext cx="1371601" cy="517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5122779" y="2628114"/>
            <a:ext cx="205741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16" idx="0"/>
          </p:cNvCxnSpPr>
          <p:nvPr/>
        </p:nvCxnSpPr>
        <p:spPr>
          <a:xfrm rot="16200000" flipH="1">
            <a:off x="5641592" y="2603897"/>
            <a:ext cx="2041526" cy="357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Geschweifte Klammer rechts 15"/>
          <p:cNvSpPr/>
          <p:nvPr/>
        </p:nvSpPr>
        <p:spPr>
          <a:xfrm rot="5400000">
            <a:off x="6358744" y="3463925"/>
            <a:ext cx="142876" cy="500066"/>
          </a:xfrm>
          <a:prstGeom prst="rightBrace">
            <a:avLst>
              <a:gd name="adj1" fmla="val 47995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4857752" y="4357694"/>
            <a:ext cx="3168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Extraction of t-channel cross section using </a:t>
            </a:r>
            <a:r>
              <a:rPr lang="en-US" sz="2000" dirty="0" smtClean="0">
                <a:solidFill>
                  <a:schemeClr val="tx1"/>
                </a:solidFill>
              </a:rPr>
              <a:t>neural networks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Gerade Verbindung mit Pfeil 17"/>
          <p:cNvCxnSpPr>
            <a:stCxn id="16" idx="1"/>
            <a:endCxn id="17" idx="0"/>
          </p:cNvCxnSpPr>
          <p:nvPr/>
        </p:nvCxnSpPr>
        <p:spPr>
          <a:xfrm rot="16200000" flipH="1">
            <a:off x="6149818" y="4065760"/>
            <a:ext cx="572298" cy="115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16200000" flipH="1">
            <a:off x="1174432" y="2622567"/>
            <a:ext cx="2047891" cy="315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stCxn id="12" idx="3"/>
            <a:endCxn id="17" idx="2"/>
          </p:cNvCxnSpPr>
          <p:nvPr/>
        </p:nvCxnSpPr>
        <p:spPr>
          <a:xfrm flipV="1">
            <a:off x="4052910" y="5373357"/>
            <a:ext cx="2388842" cy="316075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33400" y="990600"/>
            <a:ext cx="35052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Before b-tagging (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pretag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500694" y="971490"/>
            <a:ext cx="21431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After b-tagging</a:t>
            </a:r>
          </a:p>
        </p:txBody>
      </p:sp>
      <p:cxnSp>
        <p:nvCxnSpPr>
          <p:cNvPr id="35" name="Gerade Verbindung 34"/>
          <p:cNvCxnSpPr/>
          <p:nvPr/>
        </p:nvCxnSpPr>
        <p:spPr>
          <a:xfrm rot="16200000" flipH="1">
            <a:off x="727074" y="2641598"/>
            <a:ext cx="2047891" cy="315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Geschweifte Klammer rechts 35"/>
          <p:cNvSpPr/>
          <p:nvPr/>
        </p:nvSpPr>
        <p:spPr>
          <a:xfrm rot="5400000">
            <a:off x="1906992" y="3503208"/>
            <a:ext cx="142876" cy="451660"/>
          </a:xfrm>
          <a:prstGeom prst="rightBrace">
            <a:avLst>
              <a:gd name="adj1" fmla="val 47995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Gerade Verbindung mit Pfeil 36"/>
          <p:cNvCxnSpPr>
            <a:stCxn id="36" idx="1"/>
          </p:cNvCxnSpPr>
          <p:nvPr/>
        </p:nvCxnSpPr>
        <p:spPr>
          <a:xfrm rot="16200000" flipH="1">
            <a:off x="1699821" y="4079085"/>
            <a:ext cx="557218" cy="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228600" y="4357694"/>
            <a:ext cx="20590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Validation of NN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Neuronal Network Techniques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Ph. Sturm</a:t>
            </a:r>
          </a:p>
          <a:p>
            <a:r>
              <a:rPr lang="en-US" smtClean="0"/>
              <a:t>University of Wuppertal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546B5-B722-45E1-B5E1-8B655E6954B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Grafik 5" descr="Neural_network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7726" y="1376943"/>
            <a:ext cx="2674874" cy="2286016"/>
          </a:xfrm>
          <a:prstGeom prst="rect">
            <a:avLst/>
          </a:prstGeom>
        </p:spPr>
      </p:pic>
      <p:pic>
        <p:nvPicPr>
          <p:cNvPr id="8" name="Grafik 7" descr="NNout_Shap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219200"/>
            <a:ext cx="3285192" cy="2601501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407369" y="4280039"/>
            <a:ext cx="5651531" cy="1938992"/>
          </a:xfrm>
          <a:prstGeom prst="rect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Verdana" pitchFamily="34" charset="0"/>
              <a:buChar char="▪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Feed forward NN (15 hidden nodes) with                              variable preprocessing (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NeuroBayes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Trained with events with 3 jets, no b-tag information</a:t>
            </a:r>
          </a:p>
          <a:p>
            <a:pPr>
              <a:buFont typeface="Verdana" pitchFamily="34" charset="0"/>
              <a:buChar char="▪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Training was done only with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W+jets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(50% / 50%) with 10 input variables</a:t>
            </a:r>
            <a:endParaRPr lang="en-US" sz="2000" baseline="30000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2" name="Grafik 11" descr="DeltaEtaj1j2_Shap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914400"/>
            <a:ext cx="1261689" cy="999115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Etj3_Shap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2020394"/>
            <a:ext cx="1261689" cy="999115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 descr="lepEta_Shap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3115685"/>
            <a:ext cx="1261689" cy="999115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 descr="Mj1j2_Shap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" y="3115685"/>
            <a:ext cx="1261689" cy="999115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 descr="mtw_Shap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" y="914400"/>
            <a:ext cx="1261689" cy="999115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 descr="Ptlepnuj1j2j3_Shape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200" y="2020394"/>
            <a:ext cx="1261689" cy="999115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 descr="Legend.png"/>
          <p:cNvPicPr>
            <a:picLocks noChangeAspect="1"/>
          </p:cNvPicPr>
          <p:nvPr/>
        </p:nvPicPr>
        <p:blipFill>
          <a:blip r:embed="rId11"/>
          <a:srcRect t="32785" b="32482"/>
          <a:stretch>
            <a:fillRect/>
          </a:stretch>
        </p:blipFill>
        <p:spPr>
          <a:xfrm>
            <a:off x="7320150" y="4496396"/>
            <a:ext cx="1685925" cy="13597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</a:t>
            </a:r>
            <a:r>
              <a:rPr lang="en-US" dirty="0" err="1" smtClean="0"/>
              <a:t>tt</a:t>
            </a:r>
            <a:r>
              <a:rPr lang="en-US" dirty="0" smtClean="0"/>
              <a:t> and </a:t>
            </a:r>
            <a:r>
              <a:rPr lang="en-US" dirty="0" err="1" smtClean="0"/>
              <a:t>W+Jet</a:t>
            </a:r>
            <a:r>
              <a:rPr lang="en-US" dirty="0" smtClean="0"/>
              <a:t> fractions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Ph. Sturm</a:t>
            </a:r>
          </a:p>
          <a:p>
            <a:r>
              <a:rPr lang="en-US" smtClean="0"/>
              <a:t>University of Wuppertal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546B5-B722-45E1-B5E1-8B655E6954B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Grafik 5" descr="NNout_Stacked_NormP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09626"/>
            <a:ext cx="3962400" cy="313777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52376" y="1447800"/>
          <a:ext cx="4114824" cy="22474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057412"/>
                <a:gridCol w="2057412"/>
              </a:tblGrid>
              <a:tr h="401839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1839">
                <a:tc>
                  <a:txBody>
                    <a:bodyPr/>
                    <a:lstStyle/>
                    <a:p>
                      <a:r>
                        <a:rPr lang="en-US" dirty="0" smtClean="0"/>
                        <a:t>W + jets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68%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01839">
                <a:tc>
                  <a:txBody>
                    <a:bodyPr/>
                    <a:lstStyle/>
                    <a:p>
                      <a:r>
                        <a:rPr lang="en-US" dirty="0" smtClean="0"/>
                        <a:t>Z + jets, </a:t>
                      </a:r>
                      <a:r>
                        <a:rPr lang="en-US" dirty="0" err="1" smtClean="0"/>
                        <a:t>diboson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0183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24%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01839">
                <a:tc>
                  <a:txBody>
                    <a:bodyPr/>
                    <a:lstStyle/>
                    <a:p>
                      <a:r>
                        <a:rPr lang="en-US" dirty="0" smtClean="0"/>
                        <a:t>Wt/t-channel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828800" y="4267200"/>
            <a:ext cx="514353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Fit output to (pseudo)-data to determine fraction of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W+jet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events.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Fraction </a:t>
            </a:r>
            <a:r>
              <a:rPr lang="en-US" sz="200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2000" smtClean="0">
                <a:solidFill>
                  <a:schemeClr val="tx1"/>
                </a:solidFill>
                <a:latin typeface="+mn-lt"/>
              </a:rPr>
              <a:t>Wt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&amp; t-channel fixed to prediction, Z + jets using Gaussian constrain of 20%.</a:t>
            </a:r>
          </a:p>
        </p:txBody>
      </p:sp>
      <p:pic>
        <p:nvPicPr>
          <p:cNvPr id="9" name="Grafik 8" descr="Legend.png"/>
          <p:cNvPicPr>
            <a:picLocks noChangeAspect="1"/>
          </p:cNvPicPr>
          <p:nvPr/>
        </p:nvPicPr>
        <p:blipFill>
          <a:blip r:embed="rId3"/>
          <a:srcRect t="32785" b="32482"/>
          <a:stretch>
            <a:fillRect/>
          </a:stretch>
        </p:blipFill>
        <p:spPr>
          <a:xfrm>
            <a:off x="7320150" y="4496396"/>
            <a:ext cx="1685925" cy="13597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and Systematic Uncertainty on the Background Estimation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Ph. Sturm</a:t>
            </a:r>
          </a:p>
          <a:p>
            <a:r>
              <a:rPr lang="en-US" dirty="0" smtClean="0"/>
              <a:t>University of Wuppertal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546B5-B722-45E1-B5E1-8B655E6954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Grafik 8" descr="NNout_Wjets_JES_PseudoBe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99" y="1042654"/>
            <a:ext cx="2876901" cy="23101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 descr="NNout_Wjets_ShapeSy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426697"/>
            <a:ext cx="2702738" cy="259310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el 1"/>
          <p:cNvSpPr txBox="1">
            <a:spLocks/>
          </p:cNvSpPr>
          <p:nvPr/>
        </p:nvSpPr>
        <p:spPr bwMode="auto">
          <a:xfrm>
            <a:off x="457200" y="122238"/>
            <a:ext cx="7542213" cy="78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42E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6200" y="1066800"/>
            <a:ext cx="6172200" cy="1938992"/>
          </a:xfrm>
          <a:prstGeom prst="rect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rtlCol="0">
            <a:spAutoFit/>
          </a:bodyPr>
          <a:lstStyle/>
          <a:p>
            <a:pPr marL="225425" lvl="1" indent="-225425" defTabSz="91440">
              <a:buFont typeface="Verdana" pitchFamily="34" charset="0"/>
              <a:buChar char="▪"/>
              <a:tabLst>
                <a:tab pos="2254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sensitivity of the fit is determined by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pseudoexperiments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– the RMS of the distribution gives the statistical uncertainty</a:t>
            </a:r>
          </a:p>
          <a:p>
            <a:pPr marL="225425" lvl="1" indent="-225425" defTabSz="91440">
              <a:buFont typeface="Verdana" pitchFamily="34" charset="0"/>
              <a:buChar char="▪"/>
              <a:tabLst>
                <a:tab pos="2254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Systematic Uncertainties affect the shape of the NN output distribution and the rate of the Number of expected events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1676400" y="3048000"/>
            <a:ext cx="2928958" cy="1759747"/>
            <a:chOff x="3089255" y="3207547"/>
            <a:chExt cx="2928958" cy="1759747"/>
          </a:xfrm>
        </p:grpSpPr>
        <p:pic>
          <p:nvPicPr>
            <p:cNvPr id="7" name="Grafik 6" descr="nnout_tran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9255" y="3207547"/>
              <a:ext cx="2928958" cy="17597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Pfeil nach oben und unten 15"/>
            <p:cNvSpPr/>
            <p:nvPr/>
          </p:nvSpPr>
          <p:spPr bwMode="auto">
            <a:xfrm>
              <a:off x="5638800" y="3207547"/>
              <a:ext cx="324356" cy="1035132"/>
            </a:xfrm>
            <a:prstGeom prst="upDownArrow">
              <a:avLst>
                <a:gd name="adj1" fmla="val 20711"/>
                <a:gd name="adj2" fmla="val 57322"/>
              </a:avLst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DejaVu Sans" charset="0"/>
              </a:endParaRPr>
            </a:p>
          </p:txBody>
        </p:sp>
        <p:sp>
          <p:nvSpPr>
            <p:cNvPr id="20" name="Nach oben gekrümmter Pfeil 19"/>
            <p:cNvSpPr/>
            <p:nvPr/>
          </p:nvSpPr>
          <p:spPr bwMode="auto">
            <a:xfrm rot="19970228">
              <a:off x="4597661" y="4131226"/>
              <a:ext cx="1143000" cy="417513"/>
            </a:xfrm>
            <a:prstGeom prst="curvedUp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DejaVu Sans" charset="0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76200" y="4876800"/>
            <a:ext cx="6172200" cy="1323439"/>
          </a:xfrm>
          <a:prstGeom prst="rect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rtlCol="0">
            <a:spAutoFit/>
          </a:bodyPr>
          <a:lstStyle/>
          <a:p>
            <a:pPr marL="225425" lvl="1" indent="-225425" defTabSz="91440">
              <a:buFont typeface="Verdana" pitchFamily="34" charset="0"/>
              <a:buChar char="▪"/>
              <a:tabLst>
                <a:tab pos="2254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Important Systematic Uncertainties are:</a:t>
            </a:r>
          </a:p>
          <a:p>
            <a:pPr marL="682625" lvl="3" indent="-225425" defTabSz="91440">
              <a:buFont typeface="Verdana" pitchFamily="34" charset="0"/>
              <a:buChar char="▪"/>
              <a:tabLst>
                <a:tab pos="2254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Jet Energy Scale</a:t>
            </a:r>
          </a:p>
          <a:p>
            <a:pPr marL="682625" lvl="3" indent="-225425" defTabSz="91440">
              <a:buFont typeface="Verdana" pitchFamily="34" charset="0"/>
              <a:buChar char="▪"/>
              <a:tabLst>
                <a:tab pos="2254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PDF Uncertainty</a:t>
            </a:r>
          </a:p>
          <a:p>
            <a:pPr marL="682625" lvl="3" indent="-225425" defTabSz="91440">
              <a:buFont typeface="Verdana" pitchFamily="34" charset="0"/>
              <a:buChar char="▪"/>
              <a:tabLst>
                <a:tab pos="2254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ISR/FSR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Verdana"/>
        <a:ea typeface=""/>
        <a:cs typeface="DejaVu Sans"/>
      </a:majorFont>
      <a:minorFont>
        <a:latin typeface="Verdana"/>
        <a:ea typeface="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738</Words>
  <PresentationFormat>Bildschirmpräsentation (4:3)</PresentationFormat>
  <Paragraphs>172</Paragraphs>
  <Slides>11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Studies for the Single Top Quark t-channel measurement with the ATLAS experiment</vt:lpstr>
      <vt:lpstr>Single Top Quark Production</vt:lpstr>
      <vt:lpstr>Folie 3</vt:lpstr>
      <vt:lpstr>Event Topology</vt:lpstr>
      <vt:lpstr>t-channel Event Selection </vt:lpstr>
      <vt:lpstr>Analysis Strategy</vt:lpstr>
      <vt:lpstr>Neuronal Network Techniques</vt:lpstr>
      <vt:lpstr>Determination of tt and W+Jet fractions</vt:lpstr>
      <vt:lpstr>Sensitivity and Systematic Uncertainty on the Background Estimation</vt:lpstr>
      <vt:lpstr>Validation of the NN techniques </vt:lpstr>
      <vt:lpstr>Conclusion &amp; Outlook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schall</dc:creator>
  <cp:lastModifiedBy>sturm</cp:lastModifiedBy>
  <cp:revision>310</cp:revision>
  <cp:lastPrinted>1601-01-01T00:00:00Z</cp:lastPrinted>
  <dcterms:created xsi:type="dcterms:W3CDTF">2007-11-15T14:19:16Z</dcterms:created>
  <dcterms:modified xsi:type="dcterms:W3CDTF">2009-09-21T12:58:48Z</dcterms:modified>
</cp:coreProperties>
</file>